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2" r:id="rId3"/>
    <p:sldId id="277" r:id="rId4"/>
    <p:sldId id="288" r:id="rId5"/>
    <p:sldId id="293" r:id="rId6"/>
    <p:sldId id="290" r:id="rId7"/>
    <p:sldId id="291" r:id="rId8"/>
    <p:sldId id="270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bine Mellies" initials="SM" lastIdx="4" clrIdx="0"/>
  <p:cmAuthor id="1" name="Miguel Diaz" initials="MD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 showGuides="1">
      <p:cViewPr varScale="1">
        <p:scale>
          <a:sx n="92" d="100"/>
          <a:sy n="92" d="100"/>
        </p:scale>
        <p:origin x="936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3D30F-C245-4114-AA2C-4F16B158ADEE}" type="datetimeFigureOut">
              <a:rPr lang="de-DE" smtClean="0"/>
              <a:t>10.07.2018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B8401-DDB6-4FF4-8E71-236AA3F3F7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2127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B8401-DDB6-4FF4-8E71-236AA3F3F71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1726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B8401-DDB6-4FF4-8E71-236AA3F3F71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2067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B8401-DDB6-4FF4-8E71-236AA3F3F71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7043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101" y="6237312"/>
            <a:ext cx="1944216" cy="281399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4006800" y="5734800"/>
            <a:ext cx="13967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BundesSans Office" panose="020B0002030500000203" pitchFamily="34" charset="0"/>
              </a:rPr>
              <a:t>In Kooperation mit</a:t>
            </a:r>
            <a:endParaRPr lang="de-DE" sz="800" dirty="0">
              <a:latin typeface="BundesSans Office" panose="020B0002030500000203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093296"/>
            <a:ext cx="1152128" cy="570166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396000" y="5734800"/>
            <a:ext cx="13967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BundesSans Office" panose="020B0002030500000203" pitchFamily="34" charset="0"/>
              </a:rPr>
              <a:t>Gefördert von</a:t>
            </a:r>
            <a:endParaRPr lang="de-DE" sz="800" dirty="0">
              <a:latin typeface="BundesSans Office" panose="020B0002030500000203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912" y="5932145"/>
            <a:ext cx="1926000" cy="925961"/>
          </a:xfrm>
          <a:prstGeom prst="rect">
            <a:avLst/>
          </a:prstGeom>
        </p:spPr>
      </p:pic>
      <p:pic>
        <p:nvPicPr>
          <p:cNvPr id="12" name="Picture 7" descr="C:\WINDOWS\Desktop\Logo-B 4c.tif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1706" y="6278999"/>
            <a:ext cx="2433638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9132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0" y="6"/>
            <a:ext cx="2520000" cy="143216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101" y="6237312"/>
            <a:ext cx="1944216" cy="281399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4006800" y="5734800"/>
            <a:ext cx="13967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BundesSans Office" panose="020B0002030500000203" pitchFamily="34" charset="0"/>
              </a:rPr>
              <a:t>In Kooperation mit</a:t>
            </a:r>
            <a:endParaRPr lang="de-DE" sz="800" dirty="0">
              <a:latin typeface="BundesSans Office" panose="020B0002030500000203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093296"/>
            <a:ext cx="1152128" cy="570166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96000" y="5734800"/>
            <a:ext cx="13967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BundesSans Office" panose="020B0002030500000203" pitchFamily="34" charset="0"/>
              </a:rPr>
              <a:t>Gefördert von</a:t>
            </a:r>
            <a:endParaRPr lang="de-DE" sz="800" dirty="0">
              <a:latin typeface="BundesSans Office" panose="020B0002030500000203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912" y="5932145"/>
            <a:ext cx="1926000" cy="925961"/>
          </a:xfrm>
          <a:prstGeom prst="rect">
            <a:avLst/>
          </a:prstGeom>
        </p:spPr>
      </p:pic>
      <p:pic>
        <p:nvPicPr>
          <p:cNvPr id="13" name="Picture 7" descr="C:\WINDOWS\Desktop\Logo-B 4c.tif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31706" y="6278999"/>
            <a:ext cx="2433638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7752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383083"/>
            <a:ext cx="7200000" cy="409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8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izzymagazine/videos/1371101826328602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331640" y="503675"/>
            <a:ext cx="589565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Fachtagung klischeefrei</a:t>
            </a:r>
          </a:p>
          <a:p>
            <a:pPr algn="ctr"/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Berlin</a:t>
            </a:r>
            <a:r>
              <a:rPr lang="de-DE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12. 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Juni 2018</a:t>
            </a:r>
          </a:p>
          <a:p>
            <a:pPr algn="ctr"/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Miguel Diaz</a:t>
            </a:r>
            <a:endParaRPr lang="de-DE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21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https://www.facebook.com/izzymagazine/videos/1371101826328602</a:t>
            </a:r>
            <a:r>
              <a:rPr lang="de-DE" dirty="0" smtClean="0">
                <a:hlinkClick r:id="rId2"/>
              </a:rPr>
              <a:t>/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Berufe zeichnen:</a:t>
            </a:r>
            <a:endParaRPr lang="de-DE" sz="20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51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Ausbildungs- und Arbeitsmarkt:</a:t>
            </a:r>
            <a:endParaRPr lang="de-DE" sz="20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4" y="1223755"/>
            <a:ext cx="8104606" cy="453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926595" y="2078850"/>
            <a:ext cx="7094253" cy="2229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lnSpc>
                <a:spcPct val="150000"/>
              </a:lnSpc>
              <a:spcBef>
                <a:spcPct val="20000"/>
              </a:spcBef>
              <a:buClr>
                <a:srgbClr val="4564AA"/>
              </a:buClr>
            </a:pPr>
            <a:r>
              <a:rPr kumimoji="1" lang="de-DE" altLang="de-DE" b="1" kern="0" dirty="0">
                <a:solidFill>
                  <a:srgbClr val="426B80"/>
                </a:solidFill>
                <a:latin typeface="Arial"/>
                <a:ea typeface="Calibri" pitchFamily="34" charset="0"/>
                <a:cs typeface="Calibri" pitchFamily="34" charset="0"/>
              </a:rPr>
              <a:t>Der Ausbildungs- und Arbeitsmarkt in Deutschland </a:t>
            </a:r>
            <a:endParaRPr kumimoji="1" lang="de-DE" altLang="de-DE" b="1" kern="0" dirty="0" smtClean="0">
              <a:solidFill>
                <a:srgbClr val="426B80"/>
              </a:solidFill>
              <a:latin typeface="Arial"/>
              <a:ea typeface="Calibri" pitchFamily="34" charset="0"/>
              <a:cs typeface="Calibri" pitchFamily="34" charset="0"/>
            </a:endParaRPr>
          </a:p>
          <a:p>
            <a:pPr lvl="0" algn="ctr" eaLnBrk="0" hangingPunct="0">
              <a:lnSpc>
                <a:spcPct val="150000"/>
              </a:lnSpc>
              <a:spcBef>
                <a:spcPct val="20000"/>
              </a:spcBef>
              <a:buClr>
                <a:srgbClr val="4564AA"/>
              </a:buClr>
            </a:pPr>
            <a:r>
              <a:rPr kumimoji="1" lang="de-DE" altLang="de-DE" b="1" kern="0" dirty="0" smtClean="0">
                <a:solidFill>
                  <a:srgbClr val="426B80"/>
                </a:solidFill>
                <a:latin typeface="Arial"/>
                <a:ea typeface="Calibri" pitchFamily="34" charset="0"/>
                <a:cs typeface="Calibri" pitchFamily="34" charset="0"/>
              </a:rPr>
              <a:t>weist sehr </a:t>
            </a:r>
            <a:r>
              <a:rPr kumimoji="1" lang="de-DE" altLang="de-DE" b="1" kern="0" dirty="0">
                <a:solidFill>
                  <a:srgbClr val="426B80"/>
                </a:solidFill>
                <a:latin typeface="Arial"/>
                <a:ea typeface="Calibri" pitchFamily="34" charset="0"/>
                <a:cs typeface="Calibri" pitchFamily="34" charset="0"/>
              </a:rPr>
              <a:t>ausgeprägte Felder geschlechtlicher </a:t>
            </a:r>
            <a:endParaRPr kumimoji="1" lang="de-DE" altLang="de-DE" b="1" kern="0" dirty="0" smtClean="0">
              <a:solidFill>
                <a:srgbClr val="426B80"/>
              </a:solidFill>
              <a:latin typeface="Arial"/>
              <a:ea typeface="Calibri" pitchFamily="34" charset="0"/>
              <a:cs typeface="Calibri" pitchFamily="34" charset="0"/>
            </a:endParaRPr>
          </a:p>
          <a:p>
            <a:pPr lvl="0" algn="ctr" eaLnBrk="0" hangingPunct="0">
              <a:lnSpc>
                <a:spcPct val="150000"/>
              </a:lnSpc>
              <a:spcBef>
                <a:spcPct val="20000"/>
              </a:spcBef>
              <a:buClr>
                <a:srgbClr val="4564AA"/>
              </a:buClr>
            </a:pPr>
            <a:r>
              <a:rPr kumimoji="1" lang="de-DE" altLang="de-DE" b="1" kern="0" dirty="0" smtClean="0">
                <a:solidFill>
                  <a:srgbClr val="426B80"/>
                </a:solidFill>
                <a:latin typeface="Arial"/>
                <a:ea typeface="Calibri" pitchFamily="34" charset="0"/>
                <a:cs typeface="Calibri" pitchFamily="34" charset="0"/>
              </a:rPr>
              <a:t>Segregation </a:t>
            </a:r>
            <a:r>
              <a:rPr kumimoji="1" lang="de-DE" altLang="de-DE" b="1" kern="0" dirty="0">
                <a:solidFill>
                  <a:srgbClr val="426B80"/>
                </a:solidFill>
                <a:latin typeface="Arial"/>
                <a:ea typeface="Calibri" pitchFamily="34" charset="0"/>
                <a:cs typeface="Calibri" pitchFamily="34" charset="0"/>
              </a:rPr>
              <a:t>auf</a:t>
            </a:r>
            <a:r>
              <a:rPr kumimoji="1" lang="de-DE" altLang="de-DE" b="1" kern="0" dirty="0" smtClean="0">
                <a:solidFill>
                  <a:srgbClr val="426B80"/>
                </a:solidFill>
                <a:latin typeface="Arial"/>
                <a:ea typeface="Calibri" pitchFamily="34" charset="0"/>
                <a:cs typeface="Calibri" pitchFamily="34" charset="0"/>
              </a:rPr>
              <a:t>.</a:t>
            </a:r>
            <a:r>
              <a:rPr kumimoji="1" lang="de-DE" b="1" kern="0" dirty="0">
                <a:solidFill>
                  <a:srgbClr val="426B80"/>
                </a:solidFill>
                <a:latin typeface="Arial"/>
                <a:ea typeface="Calibri" pitchFamily="34" charset="0"/>
                <a:cs typeface="Calibri" pitchFamily="34" charset="0"/>
              </a:rPr>
              <a:t> Häufig richten junge Menschen ihre </a:t>
            </a:r>
            <a:r>
              <a:rPr kumimoji="1" lang="de-DE" b="1" kern="0" dirty="0" smtClean="0">
                <a:solidFill>
                  <a:srgbClr val="426B80"/>
                </a:solidFill>
                <a:latin typeface="Arial"/>
                <a:ea typeface="Calibri" pitchFamily="34" charset="0"/>
                <a:cs typeface="Calibri" pitchFamily="34" charset="0"/>
              </a:rPr>
              <a:t>Berufswahl nach </a:t>
            </a:r>
            <a:r>
              <a:rPr kumimoji="1" lang="de-DE" b="1" kern="0" dirty="0">
                <a:solidFill>
                  <a:srgbClr val="426B80"/>
                </a:solidFill>
                <a:latin typeface="Arial"/>
                <a:ea typeface="Calibri" pitchFamily="34" charset="0"/>
                <a:cs typeface="Calibri" pitchFamily="34" charset="0"/>
              </a:rPr>
              <a:t>überkommenen Mustern aus und schränken damit ihr Berufswahlspektrum stark ein.</a:t>
            </a:r>
            <a:endParaRPr kumimoji="1" lang="de-DE" altLang="de-DE" b="1" kern="0" dirty="0">
              <a:solidFill>
                <a:srgbClr val="426B8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019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Arbeitsmarktsegregation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Aft>
                <a:spcPts val="688"/>
              </a:spcAft>
              <a:buFont typeface="Arial" charset="0"/>
              <a:buNone/>
              <a:defRPr/>
            </a:pPr>
            <a:r>
              <a:rPr kumimoji="1" lang="de-DE" sz="2000" b="1" kern="0" dirty="0">
                <a:solidFill>
                  <a:srgbClr val="426B80"/>
                </a:solidFill>
                <a:latin typeface="Arial"/>
                <a:cs typeface="Times New Roman" pitchFamily="18" charset="0"/>
              </a:rPr>
              <a:t>Für die unterschiedliche Verteilung von Frauen und Männer auf dem Ausbildungs- und Arbeitsmarkt sind maßgeblich verantwortlich:</a:t>
            </a:r>
          </a:p>
          <a:p>
            <a:pPr marL="342900" indent="-342900">
              <a:lnSpc>
                <a:spcPct val="150000"/>
              </a:lnSpc>
              <a:spcAft>
                <a:spcPts val="688"/>
              </a:spcAft>
              <a:buFont typeface="Wingdings" panose="05000000000000000000" pitchFamily="2" charset="2"/>
              <a:buChar char="Ø"/>
              <a:defRPr/>
            </a:pPr>
            <a:r>
              <a:rPr kumimoji="1" lang="de-DE" sz="2000" b="1" kern="0" dirty="0" smtClean="0">
                <a:solidFill>
                  <a:srgbClr val="426B80"/>
                </a:solidFill>
                <a:latin typeface="Arial"/>
                <a:cs typeface="Times New Roman" pitchFamily="18" charset="0"/>
              </a:rPr>
              <a:t> kulturell </a:t>
            </a:r>
            <a:r>
              <a:rPr kumimoji="1" lang="de-DE" sz="2000" b="1" kern="0" dirty="0">
                <a:solidFill>
                  <a:srgbClr val="426B80"/>
                </a:solidFill>
                <a:latin typeface="Arial"/>
                <a:cs typeface="Times New Roman" pitchFamily="18" charset="0"/>
              </a:rPr>
              <a:t>fest verankerte Geschlechterstereotypen.</a:t>
            </a:r>
          </a:p>
          <a:p>
            <a:pPr marL="342900" indent="-342900">
              <a:lnSpc>
                <a:spcPct val="150000"/>
              </a:lnSpc>
              <a:spcAft>
                <a:spcPts val="688"/>
              </a:spcAft>
              <a:buFont typeface="Wingdings" panose="05000000000000000000" pitchFamily="2" charset="2"/>
              <a:buChar char="Ø"/>
              <a:tabLst>
                <a:tab pos="176213" algn="l"/>
              </a:tabLst>
              <a:defRPr/>
            </a:pPr>
            <a:r>
              <a:rPr kumimoji="1" lang="de-DE" sz="2000" b="1" kern="0" dirty="0" smtClean="0">
                <a:solidFill>
                  <a:srgbClr val="426B80"/>
                </a:solidFill>
                <a:latin typeface="Arial"/>
                <a:cs typeface="Times New Roman" pitchFamily="18" charset="0"/>
              </a:rPr>
              <a:t> Selektionsmechanismen </a:t>
            </a:r>
            <a:r>
              <a:rPr kumimoji="1" lang="de-DE" sz="2000" b="1" kern="0" dirty="0">
                <a:solidFill>
                  <a:srgbClr val="426B80"/>
                </a:solidFill>
                <a:latin typeface="Arial"/>
                <a:cs typeface="Times New Roman" pitchFamily="18" charset="0"/>
              </a:rPr>
              <a:t>des </a:t>
            </a:r>
            <a:r>
              <a:rPr kumimoji="1" lang="de-DE" sz="2000" b="1" kern="0" dirty="0" smtClean="0">
                <a:solidFill>
                  <a:srgbClr val="426B80"/>
                </a:solidFill>
                <a:latin typeface="Arial"/>
                <a:cs typeface="Times New Roman" pitchFamily="18" charset="0"/>
              </a:rPr>
              <a:t>Arbeitsmarktes. </a:t>
            </a:r>
            <a:endParaRPr kumimoji="1" lang="de-DE" sz="2000" b="1" kern="0" dirty="0">
              <a:solidFill>
                <a:srgbClr val="426B80"/>
              </a:solidFill>
              <a:latin typeface="Arial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688"/>
              </a:spcAft>
              <a:buFont typeface="Wingdings" panose="05000000000000000000" pitchFamily="2" charset="2"/>
              <a:buChar char="Ø"/>
              <a:tabLst>
                <a:tab pos="176213" algn="l"/>
              </a:tabLst>
              <a:defRPr/>
            </a:pPr>
            <a:r>
              <a:rPr kumimoji="1" lang="de-DE" sz="2000" b="1" kern="0" dirty="0" smtClean="0">
                <a:solidFill>
                  <a:srgbClr val="426B80"/>
                </a:solidFill>
                <a:latin typeface="Arial"/>
                <a:cs typeface="Times New Roman" pitchFamily="18" charset="0"/>
              </a:rPr>
              <a:t> Berufsbezeichnungen </a:t>
            </a:r>
            <a:r>
              <a:rPr kumimoji="1" lang="de-DE" sz="2000" b="1" kern="0" dirty="0">
                <a:solidFill>
                  <a:srgbClr val="426B80"/>
                </a:solidFill>
                <a:latin typeface="Arial"/>
                <a:cs typeface="Times New Roman" pitchFamily="18" charset="0"/>
              </a:rPr>
              <a:t>(Signal-, Selektions- und </a:t>
            </a:r>
            <a:r>
              <a:rPr kumimoji="1" lang="de-DE" sz="2000" b="1" kern="0" dirty="0" smtClean="0">
                <a:solidFill>
                  <a:srgbClr val="426B80"/>
                </a:solidFill>
                <a:latin typeface="Arial"/>
                <a:cs typeface="Times New Roman" pitchFamily="18" charset="0"/>
              </a:rPr>
              <a:t>Selbstdarstellungsfunktion</a:t>
            </a:r>
            <a:r>
              <a:rPr kumimoji="1" lang="de-DE" sz="2000" b="1" kern="0" dirty="0">
                <a:solidFill>
                  <a:srgbClr val="426B80"/>
                </a:solidFill>
                <a:latin typeface="Arial"/>
                <a:cs typeface="Times New Roman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23227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05498" cy="692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3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Geschlechterstereotypen: </a:t>
            </a:r>
            <a:br>
              <a:rPr lang="de-DE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de-DE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Mädchenwelten-Jungenwelten</a:t>
            </a:r>
            <a:br>
              <a:rPr lang="de-DE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de-DE" sz="20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" y="1943835"/>
            <a:ext cx="4480948" cy="253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780" y="1988840"/>
            <a:ext cx="448151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433810" y="4529395"/>
            <a:ext cx="17101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/>
              <a:t>Quelle: </a:t>
            </a:r>
            <a:r>
              <a:rPr lang="de-DE" sz="900" dirty="0" err="1" smtClean="0"/>
              <a:t>Roba</a:t>
            </a:r>
            <a:r>
              <a:rPr lang="de-DE" sz="900" dirty="0" smtClean="0"/>
              <a:t> Baumann GmbH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67278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2286000" y="6500741"/>
            <a:ext cx="457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 dirty="0" smtClean="0"/>
          </a:p>
          <a:p>
            <a:pPr>
              <a:defRPr/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© 2016 | Kompetenzzentrum Technik-</a:t>
            </a:r>
            <a:r>
              <a:rPr lang="de-DE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Diversity</a:t>
            </a: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-Chancengleichheit e. V.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873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46732"/>
            <a:ext cx="4524025" cy="267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17" y="2146731"/>
            <a:ext cx="4654584" cy="2677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44125"/>
            <a:ext cx="605177" cy="62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377" y="2528898"/>
            <a:ext cx="564288" cy="64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Geschlechterstereotypen: </a:t>
            </a:r>
            <a:br>
              <a:rPr lang="de-DE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de-DE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Frauenwelten-Männerwelten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764377" y="4835148"/>
            <a:ext cx="13501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/>
              <a:t>Quelle: OBI 2011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348936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de-DE" sz="6600" b="1" kern="1000" spc="-50" dirty="0">
                <a:solidFill>
                  <a:srgbClr val="646464"/>
                </a:solidFill>
                <a:latin typeface="Arial" pitchFamily="34" charset="0"/>
                <a:ea typeface="+mj-ea"/>
                <a:cs typeface="Arial" pitchFamily="34" charset="0"/>
              </a:rPr>
              <a:t>Vielen Dank </a:t>
            </a:r>
            <a:br>
              <a:rPr lang="de-DE" sz="6600" b="1" kern="1000" spc="-50" dirty="0">
                <a:solidFill>
                  <a:srgbClr val="646464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de-DE" sz="6600" b="1" kern="1000" spc="-50" dirty="0">
                <a:solidFill>
                  <a:srgbClr val="646464"/>
                </a:solidFill>
                <a:latin typeface="Arial" pitchFamily="34" charset="0"/>
                <a:ea typeface="+mj-ea"/>
                <a:cs typeface="Arial" pitchFamily="34" charset="0"/>
              </a:rPr>
              <a:t>für die Aufmerksamkeit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97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Microsoft Office PowerPoint</Application>
  <PresentationFormat>Bildschirmpräsentation (4:3)</PresentationFormat>
  <Paragraphs>24</Paragraphs>
  <Slides>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BundesSans Office</vt:lpstr>
      <vt:lpstr>Calibri</vt:lpstr>
      <vt:lpstr>Times New Roman</vt:lpstr>
      <vt:lpstr>Wingdings</vt:lpstr>
      <vt:lpstr>Larissa</vt:lpstr>
      <vt:lpstr>PowerPoint-Präsentation</vt:lpstr>
      <vt:lpstr>Berufe zeichnen:</vt:lpstr>
      <vt:lpstr>Ausbildungs- und Arbeitsmarkt:</vt:lpstr>
      <vt:lpstr>Arbeitsmarktsegregation</vt:lpstr>
      <vt:lpstr>PowerPoint-Präsentation</vt:lpstr>
      <vt:lpstr>Geschlechterstereotypen:  Mädchenwelten-Jungenwelten </vt:lpstr>
      <vt:lpstr>Geschlechterstereotypen:  Frauenwelten-Männerwelten</vt:lpstr>
      <vt:lpstr>PowerPoint-Präsentation</vt:lpstr>
    </vt:vector>
  </TitlesOfParts>
  <Company>BiBB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Demling, Václav</dc:creator>
  <cp:lastModifiedBy>Miguel Diaz</cp:lastModifiedBy>
  <cp:revision>76</cp:revision>
  <dcterms:created xsi:type="dcterms:W3CDTF">2017-03-16T14:06:13Z</dcterms:created>
  <dcterms:modified xsi:type="dcterms:W3CDTF">2018-07-10T05:48:05Z</dcterms:modified>
</cp:coreProperties>
</file>